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9" r:id="rId3"/>
    <p:sldId id="256" r:id="rId4"/>
    <p:sldId id="258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00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476" autoAdjust="0"/>
    <p:restoredTop sz="94660"/>
  </p:normalViewPr>
  <p:slideViewPr>
    <p:cSldViewPr>
      <p:cViewPr>
        <p:scale>
          <a:sx n="89" d="100"/>
          <a:sy n="89" d="100"/>
        </p:scale>
        <p:origin x="-16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27D19-4D83-4899-A235-25D08642D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3434C-788E-455E-B191-B1257CE8BF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D7C9F-E6E4-4554-95F3-70E78AF98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3BCD2-A551-4DE8-9F3E-7C33704511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7565A-79C4-4B97-A071-4BB7F9DAD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28263-1CAC-42EC-B14A-1A039238E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2CB4E-C096-4785-92A8-204FE2BD6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92203-404D-4E21-856E-199A558838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4C5E4-2240-4392-8C3F-20FE16909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0B42A-3A82-487D-AF02-84E2175E8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13788-C002-42FC-8D55-AA3AF8163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25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374DFE0A-E6F9-43F8-8C5C-4A108ED6B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Tm="2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6" grpId="1"/>
      <p:bldP spid="6147" grpId="0" build="p">
        <p:tmplLst>
          <p:tmpl lvl="1">
            <p:tnLst>
              <p:par>
                <p:cTn presetID="54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4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4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4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4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47" grpId="1" build="allAtOnce">
        <p:tmplLst>
          <p:tmpl lvl="1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5" Type="http://schemas.openxmlformats.org/officeDocument/2006/relationships/image" Target="../media/image25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4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31838" y="890588"/>
            <a:ext cx="806450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FFFF00"/>
                </a:solidFill>
              </a:rPr>
              <a:t>Что мы знаем о домашних животных ?</a:t>
            </a:r>
          </a:p>
          <a:p>
            <a:pPr>
              <a:spcBef>
                <a:spcPct val="50000"/>
              </a:spcBef>
            </a:pPr>
            <a:endParaRPr lang="ru-RU" sz="4800" b="1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endParaRPr lang="ru-RU" sz="480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smtClean="0">
                <a:solidFill>
                  <a:srgbClr val="FFFF00"/>
                </a:solidFill>
              </a:rPr>
              <a:t>ВЫВОД: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Дети узнают по внешним признакам домашних животных;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Знают чем питаются, как передвигаются; как голос подают, где живут;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Знают какую пользу приносят людям;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Умеют отгадывать загадки.</a:t>
            </a:r>
          </a:p>
        </p:txBody>
      </p:sp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ЛИТЕРАТУРА: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1" smtClean="0">
                <a:solidFill>
                  <a:srgbClr val="FFFF00"/>
                </a:solidFill>
              </a:rPr>
              <a:t>Светлова И.Е. «Растения и животные». ООО Изд-во «Эксмо». 2002</a:t>
            </a:r>
          </a:p>
          <a:p>
            <a:pPr eaLnBrk="1" hangingPunct="1">
              <a:defRPr/>
            </a:pPr>
            <a:r>
              <a:rPr lang="ru-RU" sz="2400" b="1" smtClean="0">
                <a:solidFill>
                  <a:srgbClr val="FFFF00"/>
                </a:solidFill>
              </a:rPr>
              <a:t>Нищева Н.В. «Система коррекционной работы в логопедической группе для детей с общим недоразвитием речи». – СПБ. ДЕТСТВО – ПРЕСС, 2003.- 528 с.</a:t>
            </a:r>
          </a:p>
          <a:p>
            <a:pPr eaLnBrk="1" hangingPunct="1">
              <a:defRPr/>
            </a:pPr>
            <a:r>
              <a:rPr lang="ru-RU" sz="2400" b="1" smtClean="0">
                <a:solidFill>
                  <a:srgbClr val="FFFF00"/>
                </a:solidFill>
              </a:rPr>
              <a:t>Кузнецова Е.В., Тихонова И.А. «Развитие и коррекция речи детей 5-6 лет: Конспекты занятий». – М.: ТЦ Сфера, 2007. -96 с.</a:t>
            </a:r>
          </a:p>
          <a:p>
            <a:pPr eaLnBrk="1" hangingPunct="1">
              <a:defRPr/>
            </a:pPr>
            <a:r>
              <a:rPr lang="ru-RU" sz="2400" b="1" smtClean="0">
                <a:solidFill>
                  <a:srgbClr val="FFFF00"/>
                </a:solidFill>
              </a:rPr>
              <a:t>Теремкова Н.Э. «логопедические домашние задания для детей 5-7 лет с ОНР». Изд-во «Гном и Д». – 32 с.</a:t>
            </a:r>
          </a:p>
        </p:txBody>
      </p:sp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i="1" smtClean="0">
                <a:solidFill>
                  <a:srgbClr val="FFFF00"/>
                </a:solidFill>
              </a:rPr>
              <a:t>ЦЕЛИ: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91512" cy="4103687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Уточнить знания детей о домашних животных;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Уточнить внешние признаки животных;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Называть животных и их детенышей;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Уточнить какую пользу приносят животные человеку;</a:t>
            </a:r>
          </a:p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</a:rPr>
              <a:t>Учить детей отгадывать загадки.</a:t>
            </a:r>
          </a:p>
        </p:txBody>
      </p:sp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5000" y="1646238"/>
            <a:ext cx="7583488" cy="75723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FF00"/>
                </a:solidFill>
              </a:rPr>
              <a:t>Рядом с человеком в доме живут кошка и собака. Человек за ними ухаживает.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1800" smtClean="0"/>
              <a:t/>
            </a:r>
            <a:br>
              <a:rPr lang="en-US" sz="1800" smtClean="0"/>
            </a:br>
            <a:r>
              <a:rPr lang="ru-RU" sz="1800" smtClean="0"/>
              <a:t/>
            </a:r>
            <a:br>
              <a:rPr lang="ru-RU" sz="1800" smtClean="0"/>
            </a:br>
            <a:endParaRPr lang="ru-RU" sz="180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endParaRPr lang="ru-RU" sz="1800" smtClean="0"/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455988" y="395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492375"/>
            <a:ext cx="5761038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51175"/>
            <a:ext cx="8229600" cy="2968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</p:txBody>
      </p:sp>
      <p:pic>
        <p:nvPicPr>
          <p:cNvPr id="6148" name="Picture 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97463" y="-45297725"/>
            <a:ext cx="7175501" cy="366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097463" y="-37618988"/>
            <a:ext cx="6032501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5097463" y="-33105725"/>
            <a:ext cx="6172201" cy="320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5097463" y="-45297725"/>
            <a:ext cx="97790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5097463" y="-45297725"/>
            <a:ext cx="9017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2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5097463" y="-45297725"/>
            <a:ext cx="3937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2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5097463" y="-45297725"/>
            <a:ext cx="19685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2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5097463" y="-45297725"/>
            <a:ext cx="6985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2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-5097463" y="-45297725"/>
            <a:ext cx="6858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19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-5097463" y="-45297725"/>
            <a:ext cx="6858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18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-5097463" y="-45297725"/>
            <a:ext cx="8509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1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5097463" y="-45297725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097463" y="-45297725"/>
            <a:ext cx="1828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15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-5097463" y="-45297725"/>
            <a:ext cx="6985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2" name="Picture 14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-5097463" y="-5680075"/>
            <a:ext cx="6858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3" name="Picture 13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-5097463" y="-45297725"/>
            <a:ext cx="9067801" cy="716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4" name="Picture 12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-5097463" y="-45297725"/>
            <a:ext cx="8255001" cy="713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" name="Picture 11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-5097463" y="-45297725"/>
            <a:ext cx="9207501" cy="705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6" name="Picture 10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-5097463" y="-45297725"/>
            <a:ext cx="9055101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7" name="Picture 9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-5097463" y="-45297725"/>
            <a:ext cx="9334501" cy="725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8" name="Picture 8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-5097463" y="-45297725"/>
            <a:ext cx="1879600" cy="226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9" name="Picture 7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-5097463" y="39776400"/>
            <a:ext cx="9398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0" name="Picture 5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-5097463" y="42349738"/>
            <a:ext cx="3937000" cy="230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1" name="Picture 4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-5097463" y="-45297725"/>
            <a:ext cx="5118101" cy="655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2" name="Line 31"/>
          <p:cNvSpPr>
            <a:spLocks noChangeShapeType="1"/>
          </p:cNvSpPr>
          <p:nvPr/>
        </p:nvSpPr>
        <p:spPr bwMode="auto">
          <a:xfrm>
            <a:off x="-5097463" y="-34666238"/>
            <a:ext cx="6035676" cy="0"/>
          </a:xfrm>
          <a:prstGeom prst="line">
            <a:avLst/>
          </a:prstGeom>
          <a:noFill/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3" name="Line 30"/>
          <p:cNvSpPr>
            <a:spLocks noChangeShapeType="1"/>
          </p:cNvSpPr>
          <p:nvPr/>
        </p:nvSpPr>
        <p:spPr bwMode="auto">
          <a:xfrm>
            <a:off x="-4876800" y="-34574163"/>
            <a:ext cx="6064250" cy="0"/>
          </a:xfrm>
          <a:prstGeom prst="line">
            <a:avLst/>
          </a:prstGeom>
          <a:noFill/>
          <a:ln w="228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4" name="Line 27"/>
          <p:cNvSpPr>
            <a:spLocks noChangeShapeType="1"/>
          </p:cNvSpPr>
          <p:nvPr/>
        </p:nvSpPr>
        <p:spPr bwMode="auto">
          <a:xfrm>
            <a:off x="-5595938" y="-22175788"/>
            <a:ext cx="9620251" cy="0"/>
          </a:xfrm>
          <a:prstGeom prst="line">
            <a:avLst/>
          </a:prstGeom>
          <a:noFill/>
          <a:ln w="3683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5" name="Line 6"/>
          <p:cNvSpPr>
            <a:spLocks noChangeShapeType="1"/>
          </p:cNvSpPr>
          <p:nvPr/>
        </p:nvSpPr>
        <p:spPr bwMode="auto">
          <a:xfrm>
            <a:off x="-927100" y="43553063"/>
            <a:ext cx="0" cy="706437"/>
          </a:xfrm>
          <a:prstGeom prst="line">
            <a:avLst/>
          </a:prstGeom>
          <a:noFill/>
          <a:ln w="889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176" name="Picture 26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-5122863" y="-27463750"/>
            <a:ext cx="829151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80" name="Group 284"/>
          <p:cNvGraphicFramePr>
            <a:graphicFrameLocks noGrp="1"/>
          </p:cNvGraphicFramePr>
          <p:nvPr/>
        </p:nvGraphicFramePr>
        <p:xfrm>
          <a:off x="-5097463" y="-45297725"/>
          <a:ext cx="244475" cy="3436937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3436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0" name="Rectangle 44"/>
          <p:cNvSpPr>
            <a:spLocks noChangeArrowheads="1"/>
          </p:cNvSpPr>
          <p:nvPr/>
        </p:nvSpPr>
        <p:spPr bwMode="auto">
          <a:xfrm>
            <a:off x="-5097463" y="-42135425"/>
            <a:ext cx="8128001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086905" tIns="914112" rIns="6040122" bIns="457056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graphicFrame>
        <p:nvGraphicFramePr>
          <p:cNvPr id="4382" name="Group 286"/>
          <p:cNvGraphicFramePr>
            <a:graphicFrameLocks noGrp="1"/>
          </p:cNvGraphicFramePr>
          <p:nvPr/>
        </p:nvGraphicFramePr>
        <p:xfrm>
          <a:off x="-5097463" y="-40214550"/>
          <a:ext cx="244475" cy="51752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3" name="Rectangle 55"/>
          <p:cNvSpPr>
            <a:spLocks noChangeArrowheads="1"/>
          </p:cNvSpPr>
          <p:nvPr/>
        </p:nvSpPr>
        <p:spPr bwMode="auto">
          <a:xfrm>
            <a:off x="-5097463" y="-40116125"/>
            <a:ext cx="303530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83864" tIns="914112" rIns="1650480" bIns="457056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en-US" sz="1000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1000"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en-US" sz="1000">
                <a:latin typeface="Arial" charset="0"/>
                <a:ea typeface="Times New Roman" pitchFamily="18" charset="0"/>
                <a:cs typeface="Arial" charset="0"/>
              </a:rPr>
            </a:br>
            <a:endParaRPr lang="ru-RU" sz="600"/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184" name="Rectangle 56"/>
          <p:cNvSpPr>
            <a:spLocks noChangeArrowheads="1"/>
          </p:cNvSpPr>
          <p:nvPr/>
        </p:nvSpPr>
        <p:spPr bwMode="auto">
          <a:xfrm>
            <a:off x="-5097463" y="-38166675"/>
            <a:ext cx="10656888" cy="625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Лошадь и овца — тоже домашние жи-:ные </a:t>
            </a: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&gt;е </a:t>
            </a: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:"-:: </a:t>
            </a: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 цаёт шерсть, </a:t>
            </a: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 не </a:t>
            </a: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лошади </a:t>
            </a:r>
            <a:r>
              <a:rPr lang="ru-RU" sz="1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;но ездить верхом и перевозить грузы.</a:t>
            </a:r>
            <a:endParaRPr lang="ru-RU" sz="600"/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185" name="Rectangle 57"/>
          <p:cNvSpPr>
            <a:spLocks noChangeArrowheads="1"/>
          </p:cNvSpPr>
          <p:nvPr/>
        </p:nvSpPr>
        <p:spPr bwMode="auto">
          <a:xfrm>
            <a:off x="-5097463" y="-35012313"/>
            <a:ext cx="9350376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563195" tIns="914112" rIns="1366407" bIns="457056" anchor="ctr">
            <a:spAutoFit/>
          </a:bodyPr>
          <a:lstStyle/>
          <a:p>
            <a:pPr indent="247650"/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indent="247650" eaLnBrk="0" hangingPunct="0"/>
            <a:r>
              <a:rPr lang="ru-RU" sz="1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 ещё домашние животные — это коре ва, коза. Они дают молоко.</a:t>
            </a:r>
            <a:endParaRPr lang="ru-RU" sz="600"/>
          </a:p>
          <a:p>
            <a:pPr indent="247650" eaLnBrk="0" hangingPunct="0"/>
            <a:endParaRPr lang="ru-RU">
              <a:latin typeface="Arial" charset="0"/>
            </a:endParaRPr>
          </a:p>
        </p:txBody>
      </p:sp>
      <p:sp>
        <p:nvSpPr>
          <p:cNvPr id="6186" name="Rectangle 58"/>
          <p:cNvSpPr>
            <a:spLocks noChangeArrowheads="1"/>
          </p:cNvSpPr>
          <p:nvPr/>
        </p:nvSpPr>
        <p:spPr bwMode="auto">
          <a:xfrm>
            <a:off x="-5097463" y="-30137100"/>
            <a:ext cx="16637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03136" tIns="914112" rIns="1460040" bIns="457056" anchor="ctr">
            <a:spAutoFit/>
          </a:bodyPr>
          <a:lstStyle/>
          <a:p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187" name="Rectangle 59"/>
          <p:cNvSpPr>
            <a:spLocks noChangeArrowheads="1"/>
          </p:cNvSpPr>
          <p:nvPr/>
        </p:nvSpPr>
        <p:spPr bwMode="auto">
          <a:xfrm>
            <a:off x="-5097463" y="-28535313"/>
            <a:ext cx="3392488" cy="625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700">
                <a:solidFill>
                  <a:srgbClr val="DFA271"/>
                </a:solidFill>
                <a:latin typeface="Arial" charset="0"/>
                <a:cs typeface="Times New Roman" pitchFamily="18" charset="0"/>
              </a:rPr>
              <a:t>Тема</a:t>
            </a:r>
            <a:r>
              <a:rPr lang="ru-RU" sz="1700">
                <a:solidFill>
                  <a:srgbClr val="DFA271"/>
                </a:solidFill>
                <a:latin typeface="Arial" charset="0"/>
                <a:ea typeface="Times New Roman" pitchFamily="18" charset="0"/>
                <a:cs typeface="Arial" charset="0"/>
              </a:rPr>
              <a:t>: </a:t>
            </a:r>
            <a:r>
              <a:rPr lang="ru-RU" sz="1700">
                <a:solidFill>
                  <a:srgbClr val="DFA271"/>
                </a:solidFill>
                <a:latin typeface="Arial" charset="0"/>
                <a:cs typeface="Times New Roman" pitchFamily="18" charset="0"/>
              </a:rPr>
              <a:t>ДОМАШНИЕ ЖИВОТНЫЕ</a:t>
            </a:r>
            <a:endParaRPr lang="ru-RU" sz="600"/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188" name="Rectangle 60"/>
          <p:cNvSpPr>
            <a:spLocks noChangeArrowheads="1"/>
          </p:cNvSpPr>
          <p:nvPr/>
        </p:nvSpPr>
        <p:spPr bwMode="auto">
          <a:xfrm>
            <a:off x="-5097463" y="-28570238"/>
            <a:ext cx="14878051" cy="4659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691932" tIns="914112" rIns="961722" bIns="457056" anchor="ctr">
            <a:spAutoFit/>
          </a:bodyPr>
          <a:lstStyle/>
          <a:p>
            <a:pPr>
              <a:tabLst>
                <a:tab pos="155575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Рассмотреть</a:t>
            </a:r>
            <a:r>
              <a:rPr lang="ru-RU" sz="11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вместе с ребенком картинки. Назвать животных и их детенышей. Расска­</a:t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зать, чем кормят домашних животных, какую пользу они приносят человеку, как он за</a:t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ними ухаживает. Закрепить в словаре обобщающее понятие «домашние животные».</a:t>
            </a:r>
            <a:endParaRPr lang="ru-RU" sz="600"/>
          </a:p>
          <a:p>
            <a:pPr eaLnBrk="0" hangingPunct="0">
              <a:buFontTx/>
              <a:buAutoNum type="arabicPeriod"/>
              <a:tabLst>
                <a:tab pos="155575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Обрати внимание на отличительные особенности животных. </a:t>
            </a:r>
            <a: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Упражнение: «Что у</a:t>
            </a:r>
            <a:b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кого?»: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Покажи по картинкам и назови части тела домашних животных.</a:t>
            </a:r>
            <a:endParaRPr lang="ru-RU" sz="600"/>
          </a:p>
          <a:p>
            <a:pPr eaLnBrk="0" hangingPunct="0">
              <a:tabLst>
                <a:tab pos="155575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У коровы — рога,....	У лошади — грива,... .</a:t>
            </a:r>
            <a:endParaRPr lang="ru-RU" sz="600"/>
          </a:p>
          <a:p>
            <a:pPr eaLnBrk="0" hangingPunct="0">
              <a:tabLst>
                <a:tab pos="155575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У свиньи — пятачок,... .	У собаки — лапы,....</a:t>
            </a:r>
            <a:endParaRPr lang="ru-RU" sz="600"/>
          </a:p>
          <a:p>
            <a:pPr eaLnBrk="0" hangingPunct="0">
              <a:tabLst>
                <a:tab pos="155575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3.	</a:t>
            </a:r>
            <a: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Упражнение «Назови ласково»: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Назови ласково папу, маму и детеныша каждого до­</a:t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машнего животного.</a:t>
            </a:r>
            <a:endParaRPr lang="ru-RU" sz="600"/>
          </a:p>
          <a:p>
            <a:pPr eaLnBrk="0" hangingPunct="0">
              <a:tabLst>
                <a:tab pos="155575" algn="l"/>
              </a:tabLst>
            </a:pPr>
            <a:r>
              <a:rPr lang="ru-RU" sz="11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Кот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— </a:t>
            </a:r>
            <a:r>
              <a:rPr lang="ru-RU" sz="11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котик, кошка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— </a:t>
            </a:r>
            <a:r>
              <a:rPr lang="ru-RU" sz="11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кошечка, котенок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— </a:t>
            </a:r>
            <a:r>
              <a:rPr lang="ru-RU" sz="11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котеночек.</a:t>
            </a:r>
            <a:br>
              <a:rPr lang="ru-RU" sz="11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Пес — ..., собака — ..., щенок — ... .	Бык — ... , корова — ..., теленок — ... .</a:t>
            </a:r>
            <a:endParaRPr lang="ru-RU" sz="600"/>
          </a:p>
          <a:p>
            <a:pPr eaLnBrk="0" hangingPunct="0">
              <a:tabLst>
                <a:tab pos="155575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Козел — ... , коза — ... , козленок — ....	Баран — ..., овца — ..., ягненок — ... .</a:t>
            </a:r>
            <a:endParaRPr lang="ru-RU" sz="600"/>
          </a:p>
          <a:p>
            <a:pPr eaLnBrk="0" hangingPunct="0">
              <a:tabLst>
                <a:tab pos="155575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4.	Рассказать ребенку, как называются домики, которые человек построил для домашних</a:t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животных (для коров — коровник, для свиней — свинарник и т.д.).</a:t>
            </a:r>
            <a:endParaRPr lang="ru-RU" sz="1000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155575" algn="l"/>
              </a:tabLst>
            </a:pPr>
            <a:r>
              <a:rPr lang="ru-RU" sz="1000">
                <a:latin typeface="Arial" charset="0"/>
                <a:cs typeface="Times New Roman" pitchFamily="18" charset="0"/>
              </a:rPr>
              <a:t/>
            </a:r>
            <a:br>
              <a:rPr lang="ru-RU" sz="1000">
                <a:latin typeface="Arial" charset="0"/>
                <a:cs typeface="Times New Roman" pitchFamily="18" charset="0"/>
              </a:rPr>
            </a:br>
            <a:endParaRPr lang="ru-RU" sz="600"/>
          </a:p>
          <a:p>
            <a:pPr eaLnBrk="0" hangingPunct="0">
              <a:tabLst>
                <a:tab pos="155575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10. </a:t>
            </a:r>
            <a: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Упражнение «Считай и называй»: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 поросенку пришло много гостей. Помоги поро­сенку посчитать (запиши в кружки или обозначь количество точками) и назвать их. (/С </a:t>
            </a:r>
            <a:r>
              <a:rPr lang="ru-RU" sz="11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поросенку пришли четыре кошки.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И т.д.)</a:t>
            </a:r>
            <a:endParaRPr lang="ru-RU" sz="1000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155575" algn="l"/>
              </a:tabLst>
            </a:pPr>
            <a:r>
              <a:rPr lang="ru-RU" sz="1000">
                <a:latin typeface="Arial" charset="0"/>
                <a:cs typeface="Times New Roman" pitchFamily="18" charset="0"/>
              </a:rPr>
              <a:t/>
            </a:r>
            <a:br>
              <a:rPr lang="ru-RU" sz="1000">
                <a:latin typeface="Arial" charset="0"/>
                <a:cs typeface="Times New Roman" pitchFamily="18" charset="0"/>
              </a:rPr>
            </a:br>
            <a:endParaRPr lang="ru-RU" sz="600"/>
          </a:p>
          <a:p>
            <a:pPr eaLnBrk="0" hangingPunct="0">
              <a:tabLst>
                <a:tab pos="155575" algn="l"/>
              </a:tabLst>
            </a:pPr>
            <a:endParaRPr lang="ru-RU">
              <a:latin typeface="Arial" charset="0"/>
            </a:endParaRPr>
          </a:p>
        </p:txBody>
      </p:sp>
      <p:sp>
        <p:nvSpPr>
          <p:cNvPr id="6189" name="Rectangle 61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83" name="Group 287"/>
          <p:cNvGraphicFramePr>
            <a:graphicFrameLocks noGrp="1"/>
          </p:cNvGraphicFramePr>
          <p:nvPr/>
        </p:nvGraphicFramePr>
        <p:xfrm>
          <a:off x="-5097463" y="-24493538"/>
          <a:ext cx="244475" cy="1325563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92" name="Rectangle 72"/>
          <p:cNvSpPr>
            <a:spLocks noChangeArrowheads="1"/>
          </p:cNvSpPr>
          <p:nvPr/>
        </p:nvSpPr>
        <p:spPr bwMode="auto">
          <a:xfrm>
            <a:off x="-5097463" y="-23282275"/>
            <a:ext cx="184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193" name="Rectangle 73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85" name="Group 289"/>
          <p:cNvGraphicFramePr>
            <a:graphicFrameLocks noGrp="1"/>
          </p:cNvGraphicFramePr>
          <p:nvPr/>
        </p:nvGraphicFramePr>
        <p:xfrm>
          <a:off x="-5097463" y="-22480588"/>
          <a:ext cx="244475" cy="51752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96" name="Rectangle 84"/>
          <p:cNvSpPr>
            <a:spLocks noChangeArrowheads="1"/>
          </p:cNvSpPr>
          <p:nvPr/>
        </p:nvSpPr>
        <p:spPr bwMode="auto">
          <a:xfrm>
            <a:off x="-5097463" y="-22112288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197" name="Rectangle 85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86" name="Group 290"/>
          <p:cNvGraphicFramePr>
            <a:graphicFrameLocks noGrp="1"/>
          </p:cNvGraphicFramePr>
          <p:nvPr/>
        </p:nvGraphicFramePr>
        <p:xfrm>
          <a:off x="-5097463" y="-21310600"/>
          <a:ext cx="244475" cy="782637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782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00" name="Rectangle 96"/>
          <p:cNvSpPr>
            <a:spLocks noChangeArrowheads="1"/>
          </p:cNvSpPr>
          <p:nvPr/>
        </p:nvSpPr>
        <p:spPr bwMode="auto">
          <a:xfrm>
            <a:off x="-5097463" y="-20642263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01" name="Rectangle 97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87" name="Group 291"/>
          <p:cNvGraphicFramePr>
            <a:graphicFrameLocks noGrp="1"/>
          </p:cNvGraphicFramePr>
          <p:nvPr/>
        </p:nvGraphicFramePr>
        <p:xfrm>
          <a:off x="-5097463" y="-19840575"/>
          <a:ext cx="244475" cy="77787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04" name="Rectangle 108"/>
          <p:cNvSpPr>
            <a:spLocks noChangeArrowheads="1"/>
          </p:cNvSpPr>
          <p:nvPr/>
        </p:nvSpPr>
        <p:spPr bwMode="auto">
          <a:xfrm>
            <a:off x="-5097463" y="-19854863"/>
            <a:ext cx="9305926" cy="633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75245" tIns="914112" rIns="2040882" bIns="457056"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eaLnBrk="0" hangingPunct="0">
              <a:buFontTx/>
              <a:buAutoNum type="arabicPeriod"/>
              <a:tabLst>
                <a:tab pos="228600" algn="l"/>
              </a:tabLst>
            </a:pPr>
            <a: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Упражнение</a:t>
            </a:r>
            <a:r>
              <a:rPr lang="ru-RU" sz="1100" b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«Портрет на</a:t>
            </a:r>
            <a: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па­</a:t>
            </a:r>
            <a:b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мять»: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Решили животные нарисовать</a:t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портрет поросенка на память. Обве­</a:t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ди поросенка по пунктирным линиям.</a:t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Раскрась его.</a:t>
            </a:r>
            <a:endParaRPr lang="ru-RU" sz="600"/>
          </a:p>
          <a:p>
            <a:pPr eaLnBrk="0" hangingPunct="0">
              <a:buFontTx/>
              <a:buAutoNum type="arabicPeriod"/>
              <a:tabLst>
                <a:tab pos="228600" algn="l"/>
              </a:tabLst>
            </a:pPr>
            <a:r>
              <a:rPr lang="ru-RU" sz="11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Упражнение «Расскажи-ка»: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Со­</a:t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ставь рассказы о домашних живот­</a:t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ных по предложенному плану.</a:t>
            </a:r>
          </a:p>
          <a:p>
            <a:pPr eaLnBrk="0" hangingPunct="0">
              <a:tabLst>
                <a:tab pos="228600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endParaRPr lang="ru-RU" sz="600"/>
          </a:p>
          <a:p>
            <a:pPr eaLnBrk="0" hangingPunct="0">
              <a:tabLst>
                <a:tab pos="228600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\**|</a:t>
            </a:r>
            <a:endParaRPr lang="ru-RU" sz="1000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ru-RU" sz="1000">
                <a:latin typeface="Arial" charset="0"/>
                <a:cs typeface="Times New Roman" pitchFamily="18" charset="0"/>
              </a:rPr>
              <a:t/>
            </a:r>
            <a:br>
              <a:rPr lang="ru-RU" sz="1000">
                <a:latin typeface="Arial" charset="0"/>
                <a:cs typeface="Times New Roman" pitchFamily="18" charset="0"/>
              </a:rPr>
            </a:br>
            <a:endParaRPr lang="ru-RU" sz="600"/>
          </a:p>
          <a:p>
            <a:pPr eaLnBrk="0" hangingPunct="0">
              <a:tabLst>
                <a:tab pos="228600" algn="l"/>
              </a:tabLst>
            </a:pPr>
            <a:r>
              <a:rPr lang="ru-RU" sz="11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}   </a:t>
            </a:r>
            <a:r>
              <a:rPr lang="en-US" sz="11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i   f    </a:t>
            </a:r>
            <a:r>
              <a:rPr lang="ru-RU" sz="1100" i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*</a:t>
            </a:r>
            <a:endParaRPr lang="ru-RU" sz="600"/>
          </a:p>
          <a:p>
            <a:pPr eaLnBrk="0" hangingPunct="0">
              <a:tabLst>
                <a:tab pos="228600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/   '   /</a:t>
            </a:r>
            <a:endParaRPr lang="ru-RU" sz="600"/>
          </a:p>
          <a:p>
            <a:pPr eaLnBrk="0" hangingPunct="0">
              <a:tabLst>
                <a:tab pos="228600" algn="l"/>
              </a:tabLst>
            </a:pPr>
            <a:r>
              <a:rPr lang="en-US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^  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/ /</a:t>
            </a:r>
            <a:endParaRPr lang="ru-RU" sz="1000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ru-RU" sz="1000">
                <a:latin typeface="Arial" charset="0"/>
                <a:cs typeface="Times New Roman" pitchFamily="18" charset="0"/>
              </a:rPr>
              <a:t/>
            </a:r>
            <a:br>
              <a:rPr lang="ru-RU" sz="1000">
                <a:latin typeface="Arial" charset="0"/>
                <a:cs typeface="Times New Roman" pitchFamily="18" charset="0"/>
              </a:rPr>
            </a:br>
            <a:endParaRPr lang="ru-RU" sz="600"/>
          </a:p>
          <a:p>
            <a:pPr eaLnBrk="0" hangingPunct="0">
              <a:tabLst>
                <a:tab pos="228600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/ /</a:t>
            </a:r>
            <a:endParaRPr lang="ru-RU" sz="1000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ru-RU" sz="1000">
                <a:latin typeface="Arial" charset="0"/>
                <a:cs typeface="Times New Roman" pitchFamily="18" charset="0"/>
              </a:rPr>
              <a:t/>
            </a:r>
            <a:br>
              <a:rPr lang="ru-RU" sz="1000">
                <a:latin typeface="Arial" charset="0"/>
                <a:cs typeface="Times New Roman" pitchFamily="18" charset="0"/>
              </a:rPr>
            </a:br>
            <a:endParaRPr lang="ru-RU" sz="600"/>
          </a:p>
          <a:p>
            <a:pPr eaLnBrk="0" hangingPunct="0">
              <a:tabLst>
                <a:tab pos="228600" algn="l"/>
              </a:tabLst>
            </a:pP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/   /</a:t>
            </a:r>
            <a:endParaRPr lang="ru-RU" sz="1000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ru-RU" sz="1000">
                <a:latin typeface="Arial" charset="0"/>
                <a:cs typeface="Times New Roman" pitchFamily="18" charset="0"/>
              </a:rPr>
              <a:t/>
            </a:r>
            <a:br>
              <a:rPr lang="ru-RU" sz="1000">
                <a:latin typeface="Arial" charset="0"/>
                <a:cs typeface="Times New Roman" pitchFamily="18" charset="0"/>
              </a:rPr>
            </a:br>
            <a:endParaRPr lang="ru-RU" sz="600"/>
          </a:p>
          <a:p>
            <a:pPr eaLnBrk="0" hangingPunct="0">
              <a:tabLst>
                <a:tab pos="228600" algn="l"/>
              </a:tabLst>
            </a:pPr>
            <a:endParaRPr lang="ru-RU">
              <a:latin typeface="Arial" charset="0"/>
            </a:endParaRPr>
          </a:p>
        </p:txBody>
      </p:sp>
      <p:sp>
        <p:nvSpPr>
          <p:cNvPr id="6205" name="Rectangle 109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89" name="Group 293"/>
          <p:cNvGraphicFramePr>
            <a:graphicFrameLocks noGrp="1"/>
          </p:cNvGraphicFramePr>
          <p:nvPr/>
        </p:nvGraphicFramePr>
        <p:xfrm>
          <a:off x="-5097463" y="-14309725"/>
          <a:ext cx="244475" cy="51752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08" name="Rectangle 120"/>
          <p:cNvSpPr>
            <a:spLocks noChangeArrowheads="1"/>
          </p:cNvSpPr>
          <p:nvPr/>
        </p:nvSpPr>
        <p:spPr bwMode="auto">
          <a:xfrm>
            <a:off x="-5097463" y="-13941425"/>
            <a:ext cx="184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09" name="Rectangle 121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91" name="Group 295"/>
          <p:cNvGraphicFramePr>
            <a:graphicFrameLocks noGrp="1"/>
          </p:cNvGraphicFramePr>
          <p:nvPr/>
        </p:nvGraphicFramePr>
        <p:xfrm>
          <a:off x="-5097463" y="-13139738"/>
          <a:ext cx="244475" cy="51752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12" name="Rectangle 132"/>
          <p:cNvSpPr>
            <a:spLocks noChangeArrowheads="1"/>
          </p:cNvSpPr>
          <p:nvPr/>
        </p:nvSpPr>
        <p:spPr bwMode="auto">
          <a:xfrm>
            <a:off x="-5097463" y="-12866688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13" name="Rectangle 133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93" name="Group 297"/>
          <p:cNvGraphicFramePr>
            <a:graphicFrameLocks noGrp="1"/>
          </p:cNvGraphicFramePr>
          <p:nvPr/>
        </p:nvGraphicFramePr>
        <p:xfrm>
          <a:off x="-5097463" y="-12065000"/>
          <a:ext cx="244475" cy="51752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16" name="Rectangle 144"/>
          <p:cNvSpPr>
            <a:spLocks noChangeArrowheads="1"/>
          </p:cNvSpPr>
          <p:nvPr/>
        </p:nvSpPr>
        <p:spPr bwMode="auto">
          <a:xfrm>
            <a:off x="-5097463" y="-11790363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17" name="Rectangle 145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95" name="Group 299"/>
          <p:cNvGraphicFramePr>
            <a:graphicFrameLocks noGrp="1"/>
          </p:cNvGraphicFramePr>
          <p:nvPr/>
        </p:nvGraphicFramePr>
        <p:xfrm>
          <a:off x="-5097463" y="-10990263"/>
          <a:ext cx="244475" cy="51752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20" name="Rectangle 156"/>
          <p:cNvSpPr>
            <a:spLocks noChangeArrowheads="1"/>
          </p:cNvSpPr>
          <p:nvPr/>
        </p:nvSpPr>
        <p:spPr bwMode="auto">
          <a:xfrm>
            <a:off x="-5097463" y="-10906125"/>
            <a:ext cx="2724150" cy="243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91932" tIns="914112" rIns="2031360" bIns="457056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r>
              <a:rPr lang="ru-RU" sz="1000"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ru-RU" sz="1000">
                <a:latin typeface="Arial" charset="0"/>
                <a:ea typeface="Times New Roman" pitchFamily="18" charset="0"/>
                <a:cs typeface="Arial" charset="0"/>
              </a:rPr>
            </a:br>
            <a:endParaRPr lang="ru-RU" sz="600"/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21" name="Rectangle 157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96" name="Group 300"/>
          <p:cNvGraphicFramePr>
            <a:graphicFrameLocks noGrp="1"/>
          </p:cNvGraphicFramePr>
          <p:nvPr/>
        </p:nvGraphicFramePr>
        <p:xfrm>
          <a:off x="-5097463" y="-8770938"/>
          <a:ext cx="244475" cy="1071563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1071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24" name="Rectangle 168"/>
          <p:cNvSpPr>
            <a:spLocks noChangeArrowheads="1"/>
          </p:cNvSpPr>
          <p:nvPr/>
        </p:nvSpPr>
        <p:spPr bwMode="auto">
          <a:xfrm>
            <a:off x="-5097463" y="-7813675"/>
            <a:ext cx="184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25" name="Rectangle 169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97" name="Group 301"/>
          <p:cNvGraphicFramePr>
            <a:graphicFrameLocks noGrp="1"/>
          </p:cNvGraphicFramePr>
          <p:nvPr/>
        </p:nvGraphicFramePr>
        <p:xfrm>
          <a:off x="-5097463" y="-7013575"/>
          <a:ext cx="244475" cy="54292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28" name="Rectangle 180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99" name="Group 303"/>
          <p:cNvGraphicFramePr>
            <a:graphicFrameLocks noGrp="1"/>
          </p:cNvGraphicFramePr>
          <p:nvPr/>
        </p:nvGraphicFramePr>
        <p:xfrm>
          <a:off x="-5097463" y="-6470650"/>
          <a:ext cx="244475" cy="51752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31" name="Rectangle 191"/>
          <p:cNvSpPr>
            <a:spLocks noChangeArrowheads="1"/>
          </p:cNvSpPr>
          <p:nvPr/>
        </p:nvSpPr>
        <p:spPr bwMode="auto">
          <a:xfrm>
            <a:off x="-5097463" y="-6148388"/>
            <a:ext cx="74295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Название</a:t>
            </a:r>
            <a:endParaRPr lang="ru-RU" sz="600"/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32" name="Rectangle 192"/>
          <p:cNvSpPr>
            <a:spLocks noChangeArrowheads="1"/>
          </p:cNvSpPr>
          <p:nvPr/>
        </p:nvSpPr>
        <p:spPr bwMode="auto">
          <a:xfrm>
            <a:off x="-5097463" y="-5765800"/>
            <a:ext cx="2493963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77687" tIns="566559" rIns="280899" bIns="228528" anchor="ctr">
            <a:spAutoFit/>
          </a:bodyPr>
          <a:lstStyle/>
          <a:p>
            <a:pPr indent="95250"/>
            <a:endParaRPr lang="ru-RU" sz="1200">
              <a:latin typeface="Arial" charset="0"/>
              <a:cs typeface="Times New Roman" pitchFamily="18" charset="0"/>
            </a:endParaRPr>
          </a:p>
          <a:p>
            <a:pPr indent="95250" eaLnBrk="0" hangingPunct="0"/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indent="95250" eaLnBrk="0" hangingPunct="0"/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Как</a:t>
            </a:r>
            <a:r>
              <a:rPr lang="ru-RU" sz="110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называется его домик?</a:t>
            </a:r>
            <a:endParaRPr lang="ru-RU" sz="600"/>
          </a:p>
          <a:p>
            <a:pPr indent="95250" eaLnBrk="0" hangingPunct="0"/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Какую пользу приносит?</a:t>
            </a:r>
            <a:endParaRPr lang="ru-RU" sz="1000">
              <a:latin typeface="Arial" charset="0"/>
              <a:cs typeface="Times New Roman" pitchFamily="18" charset="0"/>
            </a:endParaRPr>
          </a:p>
          <a:p>
            <a:pPr indent="95250" eaLnBrk="0" hangingPunct="0"/>
            <a:r>
              <a:rPr lang="ru-RU" sz="1000">
                <a:latin typeface="Arial" charset="0"/>
                <a:cs typeface="Times New Roman" pitchFamily="18" charset="0"/>
              </a:rPr>
              <a:t/>
            </a:r>
            <a:br>
              <a:rPr lang="ru-RU" sz="1000">
                <a:latin typeface="Arial" charset="0"/>
                <a:cs typeface="Times New Roman" pitchFamily="18" charset="0"/>
              </a:rPr>
            </a:br>
            <a:endParaRPr lang="ru-RU" sz="600"/>
          </a:p>
          <a:p>
            <a:pPr indent="95250" eaLnBrk="0" hangingPunct="0"/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Чем его кормят?</a:t>
            </a:r>
            <a:endParaRPr lang="ru-RU" sz="600"/>
          </a:p>
          <a:p>
            <a:pPr indent="95250" eaLnBrk="0" hangingPunct="0"/>
            <a:r>
              <a:rPr lang="ru-RU" sz="11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Как за ним ухаживают?</a:t>
            </a:r>
            <a:endParaRPr lang="ru-RU" sz="1000">
              <a:latin typeface="Arial" charset="0"/>
              <a:cs typeface="Times New Roman" pitchFamily="18" charset="0"/>
            </a:endParaRPr>
          </a:p>
          <a:p>
            <a:pPr indent="95250" eaLnBrk="0" hangingPunct="0"/>
            <a:r>
              <a:rPr lang="ru-RU" sz="1000">
                <a:latin typeface="Arial" charset="0"/>
                <a:cs typeface="Times New Roman" pitchFamily="18" charset="0"/>
              </a:rPr>
              <a:t/>
            </a:r>
            <a:br>
              <a:rPr lang="ru-RU" sz="1000">
                <a:latin typeface="Arial" charset="0"/>
                <a:cs typeface="Times New Roman" pitchFamily="18" charset="0"/>
              </a:rPr>
            </a:br>
            <a:endParaRPr lang="ru-RU" sz="600"/>
          </a:p>
          <a:p>
            <a:pPr indent="95250" eaLnBrk="0" hangingPunct="0"/>
            <a:endParaRPr lang="ru-RU">
              <a:latin typeface="Arial" charset="0"/>
            </a:endParaRPr>
          </a:p>
        </p:txBody>
      </p:sp>
      <p:sp>
        <p:nvSpPr>
          <p:cNvPr id="6233" name="Rectangle 193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400" name="Group 304"/>
          <p:cNvGraphicFramePr>
            <a:graphicFrameLocks noGrp="1"/>
          </p:cNvGraphicFramePr>
          <p:nvPr/>
        </p:nvGraphicFramePr>
        <p:xfrm>
          <a:off x="-5097463" y="-3413125"/>
          <a:ext cx="244475" cy="6716713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671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36" name="Rectangle 204"/>
          <p:cNvSpPr>
            <a:spLocks noChangeArrowheads="1"/>
          </p:cNvSpPr>
          <p:nvPr/>
        </p:nvSpPr>
        <p:spPr bwMode="auto">
          <a:xfrm>
            <a:off x="-5097463" y="3065463"/>
            <a:ext cx="1366838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5010" tIns="585603" rIns="1001397" bIns="228528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37" name="Rectangle 205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401" name="Group 305"/>
          <p:cNvGraphicFramePr>
            <a:graphicFrameLocks noGrp="1"/>
          </p:cNvGraphicFramePr>
          <p:nvPr/>
        </p:nvGraphicFramePr>
        <p:xfrm>
          <a:off x="-5097463" y="4738688"/>
          <a:ext cx="244475" cy="668972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668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0" name="Rectangle 216"/>
          <p:cNvSpPr>
            <a:spLocks noChangeArrowheads="1"/>
          </p:cNvSpPr>
          <p:nvPr/>
        </p:nvSpPr>
        <p:spPr bwMode="auto">
          <a:xfrm>
            <a:off x="-5097463" y="11183938"/>
            <a:ext cx="658813" cy="196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52314" tIns="639561" rIns="306291" bIns="228528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41" name="Rectangle 217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402" name="Group 306"/>
          <p:cNvGraphicFramePr>
            <a:graphicFrameLocks noGrp="1"/>
          </p:cNvGraphicFramePr>
          <p:nvPr/>
        </p:nvGraphicFramePr>
        <p:xfrm>
          <a:off x="-5097463" y="12904788"/>
          <a:ext cx="244475" cy="6616700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661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4" name="Rectangle 228"/>
          <p:cNvSpPr>
            <a:spLocks noChangeArrowheads="1"/>
          </p:cNvSpPr>
          <p:nvPr/>
        </p:nvSpPr>
        <p:spPr bwMode="auto">
          <a:xfrm>
            <a:off x="-5097463" y="19213513"/>
            <a:ext cx="773113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15794" tIns="914112" rIns="357075" bIns="457056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45" name="Rectangle 229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403" name="Group 307"/>
          <p:cNvGraphicFramePr>
            <a:graphicFrameLocks noGrp="1"/>
          </p:cNvGraphicFramePr>
          <p:nvPr/>
        </p:nvGraphicFramePr>
        <p:xfrm>
          <a:off x="-5097463" y="21374100"/>
          <a:ext cx="244475" cy="5357813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535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8" name="Rectangle 240"/>
          <p:cNvSpPr>
            <a:spLocks noChangeArrowheads="1"/>
          </p:cNvSpPr>
          <p:nvPr/>
        </p:nvSpPr>
        <p:spPr bwMode="auto">
          <a:xfrm>
            <a:off x="-5097463" y="26503313"/>
            <a:ext cx="557213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96769" tIns="511014" rIns="260268" bIns="228528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49" name="Rectangle 241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404" name="Group 308"/>
          <p:cNvGraphicFramePr>
            <a:graphicFrameLocks noGrp="1"/>
          </p:cNvGraphicFramePr>
          <p:nvPr/>
        </p:nvGraphicFramePr>
        <p:xfrm>
          <a:off x="-5097463" y="28111450"/>
          <a:ext cx="244475" cy="6796088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679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2" name="Rectangle 252"/>
          <p:cNvSpPr>
            <a:spLocks noChangeArrowheads="1"/>
          </p:cNvSpPr>
          <p:nvPr/>
        </p:nvSpPr>
        <p:spPr bwMode="auto">
          <a:xfrm>
            <a:off x="-5097463" y="34599563"/>
            <a:ext cx="6853238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361076" tIns="914112" rIns="2491590" bIns="457056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53" name="Rectangle 253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405" name="Group 309"/>
          <p:cNvGraphicFramePr>
            <a:graphicFrameLocks noGrp="1"/>
          </p:cNvGraphicFramePr>
          <p:nvPr/>
        </p:nvGraphicFramePr>
        <p:xfrm>
          <a:off x="-5097463" y="36760150"/>
          <a:ext cx="244475" cy="2124075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212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6" name="Rectangle 264"/>
          <p:cNvSpPr>
            <a:spLocks noChangeArrowheads="1"/>
          </p:cNvSpPr>
          <p:nvPr/>
        </p:nvSpPr>
        <p:spPr bwMode="auto">
          <a:xfrm>
            <a:off x="-5097463" y="38735000"/>
            <a:ext cx="336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r>
              <a:rPr lang="ru-RU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"/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57" name="Rectangle 265"/>
          <p:cNvSpPr>
            <a:spLocks noChangeArrowheads="1"/>
          </p:cNvSpPr>
          <p:nvPr/>
        </p:nvSpPr>
        <p:spPr bwMode="auto">
          <a:xfrm>
            <a:off x="-5097463" y="40081200"/>
            <a:ext cx="5378451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088492" tIns="914112" rIns="2523330" bIns="457056" anchor="ctr">
            <a:spAutoFit/>
          </a:bodyPr>
          <a:lstStyle/>
          <a:p>
            <a:endParaRPr lang="ru-RU" sz="1200">
              <a:latin typeface="Arial" charset="0"/>
              <a:cs typeface="Times New Roman" pitchFamily="18" charset="0"/>
            </a:endParaRPr>
          </a:p>
          <a:p>
            <a:pPr eaLnBrk="0" hangingPunct="0"/>
            <a:r>
              <a:rPr lang="ru-RU" sz="1200">
                <a:latin typeface="Arial" charset="0"/>
                <a:cs typeface="Times New Roman" pitchFamily="18" charset="0"/>
              </a:rPr>
              <a:t/>
            </a:r>
            <a:br>
              <a:rPr lang="ru-RU" sz="1200">
                <a:latin typeface="Arial" charset="0"/>
                <a:cs typeface="Times New Roman" pitchFamily="18" charset="0"/>
              </a:rPr>
            </a:br>
            <a:endParaRPr lang="ru-RU" sz="600">
              <a:latin typeface="Arial" charset="0"/>
            </a:endParaRPr>
          </a:p>
          <a:p>
            <a:pPr eaLnBrk="0" hangingPunct="0"/>
            <a:r>
              <a:rPr lang="ru-RU" sz="1600">
                <a:solidFill>
                  <a:srgbClr val="212121"/>
                </a:solidFill>
                <a:latin typeface="Arial" charset="0"/>
                <a:cs typeface="Times New Roman" pitchFamily="18" charset="0"/>
              </a:rPr>
              <a:t>КОШКА</a:t>
            </a:r>
            <a:endParaRPr lang="ru-RU" sz="1000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000"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ru-RU" sz="1000">
                <a:latin typeface="Arial" charset="0"/>
                <a:ea typeface="Times New Roman" pitchFamily="18" charset="0"/>
                <a:cs typeface="Arial" charset="0"/>
              </a:rPr>
            </a:br>
            <a:endParaRPr lang="ru-RU" sz="600"/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58" name="Rectangle 266"/>
          <p:cNvSpPr>
            <a:spLocks noChangeArrowheads="1"/>
          </p:cNvSpPr>
          <p:nvPr/>
        </p:nvSpPr>
        <p:spPr bwMode="auto">
          <a:xfrm>
            <a:off x="-5097463" y="42349738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259" name="Rectangle 267"/>
          <p:cNvSpPr>
            <a:spLocks noChangeArrowheads="1"/>
          </p:cNvSpPr>
          <p:nvPr/>
        </p:nvSpPr>
        <p:spPr bwMode="auto">
          <a:xfrm>
            <a:off x="-5097463" y="44546838"/>
            <a:ext cx="1116013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solidFill>
                  <a:srgbClr val="212121"/>
                </a:solidFill>
                <a:latin typeface="Arial" charset="0"/>
                <a:cs typeface="Times New Roman" pitchFamily="18" charset="0"/>
              </a:rPr>
              <a:t>СОБАКА</a:t>
            </a:r>
            <a:endParaRPr lang="ru-RU" sz="1000">
              <a:latin typeface="Arial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000"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ru-RU" sz="1000">
                <a:latin typeface="Arial" charset="0"/>
                <a:ea typeface="Times New Roman" pitchFamily="18" charset="0"/>
                <a:cs typeface="Arial" charset="0"/>
              </a:rPr>
            </a:br>
            <a:endParaRPr lang="ru-RU" sz="600"/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60" name="Rectangle 268"/>
          <p:cNvSpPr>
            <a:spLocks noChangeArrowheads="1"/>
          </p:cNvSpPr>
          <p:nvPr/>
        </p:nvSpPr>
        <p:spPr bwMode="auto">
          <a:xfrm>
            <a:off x="-5097463" y="-452977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406" name="Group 310"/>
          <p:cNvGraphicFramePr>
            <a:graphicFrameLocks noGrp="1"/>
          </p:cNvGraphicFramePr>
          <p:nvPr/>
        </p:nvGraphicFramePr>
        <p:xfrm>
          <a:off x="-5097463" y="45321538"/>
          <a:ext cx="244475" cy="6148387"/>
        </p:xfrm>
        <a:graphic>
          <a:graphicData uri="http://schemas.openxmlformats.org/drawingml/2006/table">
            <a:tbl>
              <a:tblPr/>
              <a:tblGrid>
                <a:gridCol w="244475"/>
              </a:tblGrid>
              <a:tr h="6148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63" name="Rectangle 279"/>
          <p:cNvSpPr>
            <a:spLocks noChangeArrowheads="1"/>
          </p:cNvSpPr>
          <p:nvPr/>
        </p:nvSpPr>
        <p:spPr bwMode="auto">
          <a:xfrm>
            <a:off x="-5097463" y="51355625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/>
            </a:r>
            <a:br>
              <a:rPr lang="ru-RU">
                <a:latin typeface="Arial" charset="0"/>
              </a:rPr>
            </a:br>
            <a:endParaRPr lang="ru-RU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6264" name="Text Box 281"/>
          <p:cNvSpPr txBox="1">
            <a:spLocks noChangeArrowheads="1"/>
          </p:cNvSpPr>
          <p:nvPr/>
        </p:nvSpPr>
        <p:spPr bwMode="auto">
          <a:xfrm>
            <a:off x="1403350" y="350838"/>
            <a:ext cx="68183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FFFF00"/>
                </a:solidFill>
              </a:rPr>
              <a:t>А еще домашние животные – это корова, коза. Они дают молоко.</a:t>
            </a:r>
          </a:p>
        </p:txBody>
      </p:sp>
      <p:sp>
        <p:nvSpPr>
          <p:cNvPr id="6265" name="Rectangle 283"/>
          <p:cNvSpPr>
            <a:spLocks noChangeArrowheads="1"/>
          </p:cNvSpPr>
          <p:nvPr/>
        </p:nvSpPr>
        <p:spPr bwMode="auto">
          <a:xfrm>
            <a:off x="3340100" y="244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266" name="Picture 28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88" y="2060575"/>
            <a:ext cx="5735637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827088" y="404813"/>
            <a:ext cx="75850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FFFF00"/>
                </a:solidFill>
              </a:rPr>
              <a:t>Лошадь и овца – тоже домашние животные. Овечка дает шерсть, а на лошади можно ездить верхом и перевозить грузы.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2605088" y="3227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2349500"/>
            <a:ext cx="60325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922338" y="476250"/>
            <a:ext cx="75866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Рассмотреть картинки. Назвать животных и их детенышей. Рассказать чем кормят домашних животных, какую пользу они приносят человеку, как он за ними ухаживает</a:t>
            </a:r>
            <a:r>
              <a:rPr lang="ru-RU" b="1"/>
              <a:t>.</a:t>
            </a:r>
          </a:p>
        </p:txBody>
      </p:sp>
      <p:pic>
        <p:nvPicPr>
          <p:cNvPr id="819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060575"/>
            <a:ext cx="7056437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7921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i="1" smtClean="0">
                <a:solidFill>
                  <a:srgbClr val="FFFF00"/>
                </a:solidFill>
              </a:rPr>
              <a:t>МОИ ДРУЗЬЯ: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539750" y="1916113"/>
            <a:ext cx="273685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FF00"/>
                </a:solidFill>
              </a:rPr>
              <a:t>На подворье нашем</a:t>
            </a:r>
          </a:p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FF00"/>
                </a:solidFill>
              </a:rPr>
              <a:t>Овцы и барашек,</a:t>
            </a:r>
          </a:p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FF00"/>
                </a:solidFill>
              </a:rPr>
              <a:t>Хрюшка и поросенком</a:t>
            </a:r>
          </a:p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FF00"/>
                </a:solidFill>
              </a:rPr>
              <a:t>И коза с козленком.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5651500" y="1989138"/>
            <a:ext cx="2808288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Добрый пес Трезорка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И корова Зорька,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Гуси и гусята,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Куры и цыплята.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2627313" y="3933825"/>
            <a:ext cx="338455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    </a:t>
            </a:r>
            <a:r>
              <a:rPr lang="ru-RU" b="1">
                <a:solidFill>
                  <a:srgbClr val="FFFF00"/>
                </a:solidFill>
              </a:rPr>
              <a:t>Все они хорошие,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      Я их всех люблю.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      А цыплят я крошками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      Утром покормлю.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6372225" y="6021388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rgbClr val="FFFF00"/>
                </a:solidFill>
              </a:rPr>
              <a:t>Г. Ладонщиков</a:t>
            </a:r>
          </a:p>
        </p:txBody>
      </p:sp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827088" y="350838"/>
            <a:ext cx="77771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b="1"/>
          </a:p>
        </p:txBody>
      </p:sp>
      <p:sp>
        <p:nvSpPr>
          <p:cNvPr id="10244" name="Rectangle 23"/>
          <p:cNvSpPr>
            <a:spLocks noChangeArrowheads="1"/>
          </p:cNvSpPr>
          <p:nvPr/>
        </p:nvSpPr>
        <p:spPr bwMode="auto">
          <a:xfrm>
            <a:off x="1649413" y="2581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45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0763" y="836613"/>
            <a:ext cx="23971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24"/>
          <p:cNvSpPr txBox="1">
            <a:spLocks noChangeArrowheads="1"/>
          </p:cNvSpPr>
          <p:nvPr/>
        </p:nvSpPr>
        <p:spPr bwMode="auto">
          <a:xfrm>
            <a:off x="4716463" y="836613"/>
            <a:ext cx="4032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С хозяином дружит, дом сторожит, живет под крылечком, а хвостик колечком.</a:t>
            </a:r>
          </a:p>
        </p:txBody>
      </p:sp>
      <p:sp>
        <p:nvSpPr>
          <p:cNvPr id="10247" name="Rectangle 26"/>
          <p:cNvSpPr>
            <a:spLocks noChangeArrowheads="1"/>
          </p:cNvSpPr>
          <p:nvPr/>
        </p:nvSpPr>
        <p:spPr bwMode="auto">
          <a:xfrm>
            <a:off x="7265988" y="348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48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16613" y="3213100"/>
            <a:ext cx="2327275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Text Box 27"/>
          <p:cNvSpPr txBox="1">
            <a:spLocks noChangeArrowheads="1"/>
          </p:cNvSpPr>
          <p:nvPr/>
        </p:nvSpPr>
        <p:spPr bwMode="auto">
          <a:xfrm>
            <a:off x="2627313" y="3357563"/>
            <a:ext cx="2808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Хвост крючком, нос пятачком</a:t>
            </a:r>
          </a:p>
        </p:txBody>
      </p:sp>
      <p:sp>
        <p:nvSpPr>
          <p:cNvPr id="10250" name="Rectangle 29"/>
          <p:cNvSpPr>
            <a:spLocks noChangeArrowheads="1"/>
          </p:cNvSpPr>
          <p:nvPr/>
        </p:nvSpPr>
        <p:spPr bwMode="auto">
          <a:xfrm>
            <a:off x="1511300" y="5322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51" name="Picture 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000" y="4724400"/>
            <a:ext cx="2566988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 Box 30"/>
          <p:cNvSpPr txBox="1">
            <a:spLocks noChangeArrowheads="1"/>
          </p:cNvSpPr>
          <p:nvPr/>
        </p:nvSpPr>
        <p:spPr bwMode="auto">
          <a:xfrm>
            <a:off x="3995738" y="5103813"/>
            <a:ext cx="48958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Не спеша шагает с речки,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 в шубе ей тепло, как в печке. Подойдет она к избе 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И зовет меня «Бе - Бе»</a:t>
            </a:r>
          </a:p>
        </p:txBody>
      </p:sp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1674813" y="995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49275"/>
            <a:ext cx="259238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4284663" y="549275"/>
            <a:ext cx="2663825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Голодна – мычит,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Сыта – жует,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 Малым деткам, 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Молока дает.</a:t>
            </a:r>
          </a:p>
        </p:txBody>
      </p:sp>
      <p:sp>
        <p:nvSpPr>
          <p:cNvPr id="11269" name="Rectangle 8"/>
          <p:cNvSpPr>
            <a:spLocks noChangeArrowheads="1"/>
          </p:cNvSpPr>
          <p:nvPr/>
        </p:nvSpPr>
        <p:spPr bwMode="auto">
          <a:xfrm>
            <a:off x="7364413" y="262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2276475"/>
            <a:ext cx="2592387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731838" y="2187575"/>
            <a:ext cx="432117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Пашет землю трактор без колес.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Для него горючее – овес.</a:t>
            </a:r>
          </a:p>
        </p:txBody>
      </p:sp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1511300" y="4100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73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3141663"/>
            <a:ext cx="208915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Rectangle 13"/>
          <p:cNvSpPr>
            <a:spLocks noChangeArrowheads="1"/>
          </p:cNvSpPr>
          <p:nvPr/>
        </p:nvSpPr>
        <p:spPr bwMode="auto">
          <a:xfrm>
            <a:off x="6110288" y="447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75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27763" y="4508500"/>
            <a:ext cx="1728787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6" name="Text Box 14"/>
          <p:cNvSpPr txBox="1">
            <a:spLocks noChangeArrowheads="1"/>
          </p:cNvSpPr>
          <p:nvPr/>
        </p:nvSpPr>
        <p:spPr bwMode="auto">
          <a:xfrm>
            <a:off x="2555875" y="4652963"/>
            <a:ext cx="3529013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Мохнатенькая, усатенькая,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Молоко пьет,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Песенки поет.</a:t>
            </a:r>
          </a:p>
        </p:txBody>
      </p:sp>
      <p:sp>
        <p:nvSpPr>
          <p:cNvPr id="11277" name="Text Box 15"/>
          <p:cNvSpPr txBox="1">
            <a:spLocks noChangeArrowheads="1"/>
          </p:cNvSpPr>
          <p:nvPr/>
        </p:nvSpPr>
        <p:spPr bwMode="auto">
          <a:xfrm>
            <a:off x="3059113" y="3213100"/>
            <a:ext cx="2376487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Бегут по дорожке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Борода да ножки.</a:t>
            </a:r>
          </a:p>
        </p:txBody>
      </p:sp>
    </p:spTree>
  </p:cSld>
  <p:clrMapOvr>
    <a:masterClrMapping/>
  </p:clrMapOvr>
  <p:transition advTm="25000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182</TotalTime>
  <Words>445</Words>
  <Application>Microsoft Office PowerPoint</Application>
  <PresentationFormat>On-screen Show (4:3)</PresentationFormat>
  <Paragraphs>146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Tahoma</vt:lpstr>
      <vt:lpstr>Arial</vt:lpstr>
      <vt:lpstr>Wingdings</vt:lpstr>
      <vt:lpstr>Calibri</vt:lpstr>
      <vt:lpstr>Times New Roman</vt:lpstr>
      <vt:lpstr>Океан</vt:lpstr>
      <vt:lpstr>Slide 1</vt:lpstr>
      <vt:lpstr>ЦЕЛИ:</vt:lpstr>
      <vt:lpstr>Рядом с человеком в доме живут кошка и собака. Человек за ними ухаживает.</vt:lpstr>
      <vt:lpstr>    </vt:lpstr>
      <vt:lpstr>Slide 5</vt:lpstr>
      <vt:lpstr>Slide 6</vt:lpstr>
      <vt:lpstr>МОИ ДРУЗЬЯ:</vt:lpstr>
      <vt:lpstr>Slide 8</vt:lpstr>
      <vt:lpstr>Slide 9</vt:lpstr>
      <vt:lpstr>ВЫВОД:</vt:lpstr>
      <vt:lpstr>ЛИТЕРАТУРА:</vt:lpstr>
    </vt:vector>
  </TitlesOfParts>
  <Company>haus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dimon</dc:creator>
  <cp:lastModifiedBy>Windows User</cp:lastModifiedBy>
  <cp:revision>26</cp:revision>
  <dcterms:created xsi:type="dcterms:W3CDTF">2008-03-02T05:54:04Z</dcterms:created>
  <dcterms:modified xsi:type="dcterms:W3CDTF">2017-02-03T18:12:58Z</dcterms:modified>
</cp:coreProperties>
</file>